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6"/>
  </p:sldMasterIdLst>
  <p:notesMasterIdLst>
    <p:notesMasterId r:id="rId12"/>
  </p:notesMasterIdLst>
  <p:handoutMasterIdLst>
    <p:handoutMasterId r:id="rId13"/>
  </p:handoutMasterIdLst>
  <p:sldIdLst>
    <p:sldId id="362" r:id="rId7"/>
    <p:sldId id="374" r:id="rId8"/>
    <p:sldId id="368" r:id="rId9"/>
    <p:sldId id="364" r:id="rId10"/>
    <p:sldId id="376" r:id="rId11"/>
  </p:sldIdLst>
  <p:sldSz cx="12192000" cy="6858000"/>
  <p:notesSz cx="6884988" cy="10018713"/>
  <p:embeddedFontLs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362"/>
            <p14:sldId id="374"/>
            <p14:sldId id="368"/>
            <p14:sldId id="364"/>
            <p14:sldId id="376"/>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6625">
          <p15:clr>
            <a:srgbClr val="A4A3A4"/>
          </p15:clr>
        </p15:guide>
        <p15:guide id="9" pos="2588">
          <p15:clr>
            <a:srgbClr val="A4A3A4"/>
          </p15:clr>
        </p15:guide>
        <p15:guide id="10" pos="5091">
          <p15:clr>
            <a:srgbClr val="A4A3A4"/>
          </p15:clr>
        </p15:guide>
        <p15:guide id="11" pos="4969">
          <p15:clr>
            <a:srgbClr val="A4A3A4"/>
          </p15:clr>
        </p15:guide>
        <p15:guide id="12" pos="3779">
          <p15:clr>
            <a:srgbClr val="A4A3A4"/>
          </p15:clr>
        </p15:guide>
        <p15:guide id="13" pos="3901">
          <p15:clr>
            <a:srgbClr val="A4A3A4"/>
          </p15:clr>
        </p15:guide>
        <p15:guide id="14" pos="331">
          <p15:clr>
            <a:srgbClr val="A4A3A4"/>
          </p15:clr>
        </p15:guide>
        <p15:guide id="15" pos="2712">
          <p15:clr>
            <a:srgbClr val="A4A3A4"/>
          </p15:clr>
        </p15:guide>
        <p15:guide id="16" pos="3839">
          <p15:clr>
            <a:srgbClr val="A4A3A4"/>
          </p15:clr>
        </p15:guide>
        <p15:guide id="17" pos="3568">
          <p15:clr>
            <a:srgbClr val="A4A3A4"/>
          </p15:clr>
        </p15:guide>
        <p15:guide id="18" pos="4112">
          <p15:clr>
            <a:srgbClr val="A4A3A4"/>
          </p15:clr>
        </p15:guide>
        <p15:guide id="19" pos="7348">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9FB7D3"/>
    <a:srgbClr val="8BC5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9" autoAdjust="0"/>
    <p:restoredTop sz="91915" autoAdjust="0"/>
  </p:normalViewPr>
  <p:slideViewPr>
    <p:cSldViewPr snapToGrid="0" snapToObjects="1">
      <p:cViewPr varScale="1">
        <p:scale>
          <a:sx n="65" d="100"/>
          <a:sy n="65" d="100"/>
        </p:scale>
        <p:origin x="870" y="66"/>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C9883AE2-E282-42BD-91DF-E7840E91D61A}" type="slidenum">
              <a:rPr lang="en-US" smtClean="0"/>
              <a:t>1</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726430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08B93C10-079A-44DF-AAB2-764E32596758}"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4076467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CAC59D1A-81DD-47C0-BD67-C14FCC2B8558}"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275598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4AB4334A-9B52-450D-8F44-6C18B6354F2C}" type="slidenum">
              <a:rPr lang="en-US" smtClean="0"/>
              <a:t>4</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224922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95ACE4AB-CBAB-4FDF-BA4A-00219C394BC7}" type="slidenum">
              <a:rPr lang="en-US" smtClean="0"/>
              <a:t>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75786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09"/>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dirty="0"/>
              <a:t>Click to edit Master title style</a:t>
            </a:r>
          </a:p>
        </p:txBody>
      </p:sp>
    </p:spTree>
    <p:extLst>
      <p:ext uri="{BB962C8B-B14F-4D97-AF65-F5344CB8AC3E}">
        <p14:creationId xmlns:p14="http://schemas.microsoft.com/office/powerpoint/2010/main" val="4071865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6"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0" y="1795463"/>
            <a:ext cx="5467351"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7" y="4013201"/>
            <a:ext cx="5465233"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795464"/>
            <a:ext cx="5465233"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0" y="4022725"/>
            <a:ext cx="5467351"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7" y="4022725"/>
            <a:ext cx="5465233"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0" y="1804989"/>
            <a:ext cx="5467351"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804989"/>
            <a:ext cx="5465233"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130335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6568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262973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dirty="0"/>
              <a:t>Click to edit Master title style</a:t>
            </a:r>
          </a:p>
        </p:txBody>
      </p:sp>
    </p:spTree>
    <p:extLst>
      <p:ext uri="{BB962C8B-B14F-4D97-AF65-F5344CB8AC3E}">
        <p14:creationId xmlns:p14="http://schemas.microsoft.com/office/powerpoint/2010/main" val="525909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23" name="txtfooterCopy"/>
          <p:cNvSpPr txBox="1">
            <a:spLocks noChangeArrowheads="1"/>
          </p:cNvSpPr>
          <p:nvPr/>
        </p:nvSpPr>
        <p:spPr bwMode="auto">
          <a:xfrm>
            <a:off x="527050"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Page </a:t>
            </a:r>
            <a:fld id="{5EA5F1AE-CB37-460A-974C-AED1347E8A8D}"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7"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1" r:id="rId3"/>
    <p:sldLayoutId id="2147483700" r:id="rId4"/>
    <p:sldLayoutId id="2147483681" r:id="rId5"/>
    <p:sldLayoutId id="2147483680" r:id="rId6"/>
    <p:sldLayoutId id="2147483699" r:id="rId7"/>
    <p:sldLayoutId id="2147483696" r:id="rId8"/>
    <p:sldLayoutId id="2147483698" r:id="rId9"/>
    <p:sldLayoutId id="2147483697" r:id="rId10"/>
    <p:sldLayoutId id="2147483685" r:id="rId11"/>
    <p:sldLayoutId id="2147483686" r:id="rId12"/>
    <p:sldLayoutId id="2147483687" r:id="rId13"/>
    <p:sldLayoutId id="2147483682" r:id="rId14"/>
    <p:sldLayoutId id="2147483683" r:id="rId15"/>
    <p:sldLayoutId id="2147483684" r:id="rId16"/>
    <p:sldLayoutId id="2147483688" r:id="rId17"/>
    <p:sldLayoutId id="2147483695" r:id="rId18"/>
  </p:sldLayoutIdLst>
  <p:hf sldNum="0" hdr="0" ft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29166" y="1175636"/>
            <a:ext cx="11135785" cy="2839491"/>
          </a:xfrm>
        </p:spPr>
        <p:txBody>
          <a:bodyPr>
            <a:normAutofit/>
          </a:bodyPr>
          <a:lstStyle/>
          <a:p>
            <a:pPr>
              <a:lnSpc>
                <a:spcPct val="90000"/>
              </a:lnSpc>
            </a:pPr>
            <a:r>
              <a:rPr lang="en-US" sz="5400" dirty="0"/>
              <a:t>Options for EPC Handling Non-IMS Exempt Services</a:t>
            </a:r>
          </a:p>
        </p:txBody>
      </p:sp>
      <p:sp>
        <p:nvSpPr>
          <p:cNvPr id="4" name="Subtitle 3"/>
          <p:cNvSpPr>
            <a:spLocks noGrp="1"/>
          </p:cNvSpPr>
          <p:nvPr>
            <p:ph type="subTitle" idx="1"/>
          </p:nvPr>
        </p:nvSpPr>
        <p:spPr/>
        <p:txBody>
          <a:bodyPr/>
          <a:lstStyle/>
          <a:p>
            <a:r>
              <a:rPr lang="en-US" dirty="0"/>
              <a:t>S2-175377								Ericsson</a:t>
            </a:r>
          </a:p>
        </p:txBody>
      </p:sp>
    </p:spTree>
    <p:extLst>
      <p:ext uri="{BB962C8B-B14F-4D97-AF65-F5344CB8AC3E}">
        <p14:creationId xmlns:p14="http://schemas.microsoft.com/office/powerpoint/2010/main" val="1885002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46668" y="1325084"/>
            <a:ext cx="6641038" cy="5355115"/>
          </a:xfrm>
        </p:spPr>
        <p:txBody>
          <a:bodyPr/>
          <a:lstStyle/>
          <a:p>
            <a:r>
              <a:rPr lang="en-US" dirty="0"/>
              <a:t>3GPP PS Data Off Exempt Services:</a:t>
            </a:r>
          </a:p>
          <a:p>
            <a:pPr marL="700087" lvl="1" indent="-342900"/>
            <a:r>
              <a:rPr lang="en-US" dirty="0" err="1"/>
              <a:t>MMTel</a:t>
            </a:r>
            <a:r>
              <a:rPr lang="en-US" dirty="0"/>
              <a:t> Voice;</a:t>
            </a:r>
          </a:p>
          <a:p>
            <a:pPr marL="700087" lvl="1" indent="-342900"/>
            <a:r>
              <a:rPr lang="en-US" dirty="0"/>
              <a:t>SMS over IMS;</a:t>
            </a:r>
          </a:p>
          <a:p>
            <a:pPr marL="700087" lvl="1" indent="-342900"/>
            <a:r>
              <a:rPr lang="en-US" dirty="0"/>
              <a:t>USSD over IMS (USSI);</a:t>
            </a:r>
          </a:p>
          <a:p>
            <a:pPr marL="700087" lvl="1" indent="-342900"/>
            <a:r>
              <a:rPr lang="en-US" dirty="0" err="1"/>
              <a:t>MMTel</a:t>
            </a:r>
            <a:r>
              <a:rPr lang="en-US" dirty="0"/>
              <a:t> Video;</a:t>
            </a:r>
          </a:p>
          <a:p>
            <a:pPr marL="700087" lvl="1" indent="-342900"/>
            <a:r>
              <a:rPr lang="en-US" dirty="0"/>
              <a:t>Particular </a:t>
            </a:r>
            <a:r>
              <a:rPr lang="en-US" dirty="0" err="1"/>
              <a:t>particular</a:t>
            </a:r>
            <a:r>
              <a:rPr lang="en-US" dirty="0"/>
              <a:t> IMS services not defined by 3GPP, where each such IMS service is identified by an IMS communication service identifier; </a:t>
            </a:r>
          </a:p>
          <a:p>
            <a:pPr marL="700087" lvl="1" indent="-342900"/>
            <a:endParaRPr lang="en-US" dirty="0"/>
          </a:p>
          <a:p>
            <a:pPr marL="700087" lvl="1" indent="-342900"/>
            <a:r>
              <a:rPr lang="en-US" dirty="0"/>
              <a:t>Device Management over PS</a:t>
            </a:r>
          </a:p>
          <a:p>
            <a:pPr marL="700087" lvl="1" indent="-342900"/>
            <a:r>
              <a:rPr lang="en-US" dirty="0"/>
              <a:t>Management of USIM files over PS (e.g. via Bearer Independent Protocol); and</a:t>
            </a:r>
          </a:p>
          <a:p>
            <a:pPr marL="700087" lvl="1" indent="-342900"/>
            <a:r>
              <a:rPr lang="en-US" dirty="0"/>
              <a:t>IMS Supplementary Service configuration via the </a:t>
            </a:r>
            <a:r>
              <a:rPr lang="en-US" dirty="0" err="1"/>
              <a:t>Ut</a:t>
            </a:r>
            <a:r>
              <a:rPr lang="en-US" dirty="0"/>
              <a:t> interface using XCAP.</a:t>
            </a:r>
          </a:p>
          <a:p>
            <a:endParaRPr lang="en-US" dirty="0"/>
          </a:p>
        </p:txBody>
      </p:sp>
      <p:sp>
        <p:nvSpPr>
          <p:cNvPr id="3" name="Title 2"/>
          <p:cNvSpPr>
            <a:spLocks noGrp="1"/>
          </p:cNvSpPr>
          <p:nvPr>
            <p:ph type="title"/>
          </p:nvPr>
        </p:nvSpPr>
        <p:spPr/>
        <p:txBody>
          <a:bodyPr/>
          <a:lstStyle/>
          <a:p>
            <a:r>
              <a:rPr lang="en-US" dirty="0"/>
              <a:t>SA1 Requirement TS 22.011</a:t>
            </a:r>
          </a:p>
        </p:txBody>
      </p:sp>
      <p:sp>
        <p:nvSpPr>
          <p:cNvPr id="6" name="Left Brace 5"/>
          <p:cNvSpPr/>
          <p:nvPr/>
        </p:nvSpPr>
        <p:spPr bwMode="auto">
          <a:xfrm flipH="1">
            <a:off x="7389284" y="1775934"/>
            <a:ext cx="512232" cy="2277508"/>
          </a:xfrm>
          <a:prstGeom prst="leftBrace">
            <a:avLst>
              <a:gd name="adj1" fmla="val 0"/>
              <a:gd name="adj2" fmla="val 46654"/>
            </a:avLst>
          </a:prstGeom>
          <a:no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 name="TextBox 7"/>
          <p:cNvSpPr txBox="1"/>
          <p:nvPr/>
        </p:nvSpPr>
        <p:spPr>
          <a:xfrm>
            <a:off x="7863419" y="2658684"/>
            <a:ext cx="2055284" cy="338554"/>
          </a:xfrm>
          <a:prstGeom prst="rect">
            <a:avLst/>
          </a:prstGeom>
          <a:noFill/>
        </p:spPr>
        <p:txBody>
          <a:bodyPr wrap="square" rtlCol="0">
            <a:spAutoFit/>
          </a:bodyPr>
          <a:lstStyle/>
          <a:p>
            <a:r>
              <a:rPr lang="en-US" sz="1600" dirty="0"/>
              <a:t>IMS APN</a:t>
            </a:r>
          </a:p>
        </p:txBody>
      </p:sp>
      <p:sp>
        <p:nvSpPr>
          <p:cNvPr id="9" name="TextBox 8"/>
          <p:cNvSpPr txBox="1"/>
          <p:nvPr/>
        </p:nvSpPr>
        <p:spPr>
          <a:xfrm>
            <a:off x="8055763" y="5046031"/>
            <a:ext cx="3164172" cy="338554"/>
          </a:xfrm>
          <a:prstGeom prst="rect">
            <a:avLst/>
          </a:prstGeom>
          <a:noFill/>
        </p:spPr>
        <p:txBody>
          <a:bodyPr wrap="square" rtlCol="0">
            <a:spAutoFit/>
          </a:bodyPr>
          <a:lstStyle/>
          <a:p>
            <a:r>
              <a:rPr lang="en-US" sz="1600" dirty="0"/>
              <a:t>Home Operator Service APNs</a:t>
            </a:r>
          </a:p>
        </p:txBody>
      </p:sp>
      <p:sp>
        <p:nvSpPr>
          <p:cNvPr id="10" name="Left Brace 9"/>
          <p:cNvSpPr/>
          <p:nvPr/>
        </p:nvSpPr>
        <p:spPr bwMode="auto">
          <a:xfrm flipH="1">
            <a:off x="7459655" y="4819239"/>
            <a:ext cx="474135" cy="1456126"/>
          </a:xfrm>
          <a:prstGeom prst="leftBrace">
            <a:avLst>
              <a:gd name="adj1" fmla="val 0"/>
              <a:gd name="adj2" fmla="val 40375"/>
            </a:avLst>
          </a:prstGeom>
          <a:no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3" name="TextBox 12"/>
          <p:cNvSpPr txBox="1"/>
          <p:nvPr/>
        </p:nvSpPr>
        <p:spPr>
          <a:xfrm>
            <a:off x="7863418" y="2977809"/>
            <a:ext cx="4122636" cy="584775"/>
          </a:xfrm>
          <a:prstGeom prst="rect">
            <a:avLst/>
          </a:prstGeom>
          <a:noFill/>
        </p:spPr>
        <p:txBody>
          <a:bodyPr wrap="square" rtlCol="0">
            <a:spAutoFit/>
          </a:bodyPr>
          <a:lstStyle/>
          <a:p>
            <a:r>
              <a:rPr lang="en-US" sz="1600" dirty="0"/>
              <a:t>DL services are controlled in IMS core network</a:t>
            </a:r>
          </a:p>
        </p:txBody>
      </p:sp>
      <p:sp>
        <p:nvSpPr>
          <p:cNvPr id="14" name="TextBox 13"/>
          <p:cNvSpPr txBox="1"/>
          <p:nvPr/>
        </p:nvSpPr>
        <p:spPr>
          <a:xfrm>
            <a:off x="8055763" y="5424778"/>
            <a:ext cx="4023781" cy="338554"/>
          </a:xfrm>
          <a:prstGeom prst="rect">
            <a:avLst/>
          </a:prstGeom>
          <a:noFill/>
        </p:spPr>
        <p:txBody>
          <a:bodyPr wrap="square" rtlCol="0">
            <a:spAutoFit/>
          </a:bodyPr>
          <a:lstStyle/>
          <a:p>
            <a:r>
              <a:rPr lang="en-US" sz="1600" dirty="0"/>
              <a:t>DL services are controlled in EPC</a:t>
            </a:r>
          </a:p>
        </p:txBody>
      </p:sp>
    </p:spTree>
    <p:extLst>
      <p:ext uri="{BB962C8B-B14F-4D97-AF65-F5344CB8AC3E}">
        <p14:creationId xmlns:p14="http://schemas.microsoft.com/office/powerpoint/2010/main" val="2333372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5133" y="1372935"/>
            <a:ext cx="5306237" cy="626707"/>
          </a:xfrm>
        </p:spPr>
        <p:txBody>
          <a:bodyPr/>
          <a:lstStyle/>
          <a:p>
            <a:r>
              <a:rPr lang="en-US" dirty="0"/>
              <a:t>LS S1-172233 received (together with 22.011 CR S1-172208)</a:t>
            </a:r>
          </a:p>
        </p:txBody>
      </p:sp>
      <p:sp>
        <p:nvSpPr>
          <p:cNvPr id="3" name="Title 2"/>
          <p:cNvSpPr>
            <a:spLocks noGrp="1"/>
          </p:cNvSpPr>
          <p:nvPr>
            <p:ph type="title"/>
          </p:nvPr>
        </p:nvSpPr>
        <p:spPr>
          <a:xfrm>
            <a:off x="225132" y="131815"/>
            <a:ext cx="11712171" cy="1085371"/>
          </a:xfrm>
        </p:spPr>
        <p:txBody>
          <a:bodyPr>
            <a:normAutofit/>
          </a:bodyPr>
          <a:lstStyle/>
          <a:p>
            <a:r>
              <a:rPr lang="en-US" sz="3200" dirty="0"/>
              <a:t>SA1 Requirement </a:t>
            </a:r>
            <a:r>
              <a:rPr lang="en-US" sz="3200" dirty="0">
                <a:solidFill>
                  <a:schemeClr val="tx2">
                    <a:lumMod val="75000"/>
                    <a:lumOff val="25000"/>
                  </a:schemeClr>
                </a:solidFill>
              </a:rPr>
              <a:t>During</a:t>
            </a:r>
            <a:r>
              <a:rPr lang="en-US" sz="3200" dirty="0"/>
              <a:t> SA2#121 (May 15-19, 2017)</a:t>
            </a:r>
          </a:p>
        </p:txBody>
      </p:sp>
      <p:graphicFrame>
        <p:nvGraphicFramePr>
          <p:cNvPr id="5" name="Table 4"/>
          <p:cNvGraphicFramePr>
            <a:graphicFrameLocks noGrp="1"/>
          </p:cNvGraphicFramePr>
          <p:nvPr>
            <p:extLst/>
          </p:nvPr>
        </p:nvGraphicFramePr>
        <p:xfrm>
          <a:off x="6448787" y="3971245"/>
          <a:ext cx="5601966" cy="2433596"/>
        </p:xfrm>
        <a:graphic>
          <a:graphicData uri="http://schemas.openxmlformats.org/drawingml/2006/table">
            <a:tbl>
              <a:tblPr/>
              <a:tblGrid>
                <a:gridCol w="1317836">
                  <a:extLst>
                    <a:ext uri="{9D8B030D-6E8A-4147-A177-3AD203B41FA5}">
                      <a16:colId xmlns:a16="http://schemas.microsoft.com/office/drawing/2014/main" val="4282339747"/>
                    </a:ext>
                  </a:extLst>
                </a:gridCol>
                <a:gridCol w="4284130">
                  <a:extLst>
                    <a:ext uri="{9D8B030D-6E8A-4147-A177-3AD203B41FA5}">
                      <a16:colId xmlns:a16="http://schemas.microsoft.com/office/drawing/2014/main" val="741609373"/>
                    </a:ext>
                  </a:extLst>
                </a:gridCol>
              </a:tblGrid>
              <a:tr h="0">
                <a:tc>
                  <a:txBody>
                    <a:bodyPr/>
                    <a:lstStyle/>
                    <a:p>
                      <a:pPr marL="0" marR="0">
                        <a:spcBef>
                          <a:spcPts val="0"/>
                        </a:spcBef>
                        <a:spcAft>
                          <a:spcPts val="0"/>
                        </a:spcAft>
                        <a:tabLst>
                          <a:tab pos="1386840" algn="r"/>
                        </a:tabLst>
                      </a:pPr>
                      <a:r>
                        <a:rPr lang="en-GB" sz="1000" b="1" i="1" dirty="0">
                          <a:effectLst/>
                          <a:latin typeface="Arial" panose="020B0604020202020204" pitchFamily="34" charset="0"/>
                          <a:ea typeface="Times New Roman" panose="02020603050405020304" pitchFamily="18" charset="0"/>
                          <a:cs typeface="Times New Roman" panose="02020603050405020304" pitchFamily="18" charset="0"/>
                        </a:rPr>
                        <a:t>Reason for change:</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63500" marR="0">
                        <a:spcBef>
                          <a:spcPts val="0"/>
                        </a:spcBef>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 requirement for VPLMN-specific 3GPP PS Data Off Exempt Services was not part of the original GSMA requirement but it was inadvertently added to TS 22.011 by SA1. Also, the functionality has been excluded from stage 2 and 3 in Rel-14. This CR removes the requirement, but adds two separate sets of 3GPP PS Data Off Exempt services, one for home and another for roaming operation.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63500" marR="0">
                        <a:spcBef>
                          <a:spcPts val="0"/>
                        </a:spcBef>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 CR also makes some editorial corrections</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pattFill prst="pct30">
                      <a:fgClr>
                        <a:srgbClr val="FFFF00"/>
                      </a:fgClr>
                      <a:bgClr>
                        <a:srgbClr val="FFFFCA"/>
                      </a:bgClr>
                    </a:pattFill>
                  </a:tcPr>
                </a:tc>
                <a:extLst>
                  <a:ext uri="{0D108BD9-81ED-4DB2-BD59-A6C34878D82A}">
                    <a16:rowId xmlns:a16="http://schemas.microsoft.com/office/drawing/2014/main" val="3287100066"/>
                  </a:ext>
                </a:extLst>
              </a:tr>
              <a:tr h="0">
                <a:tc>
                  <a:txBody>
                    <a:bodyPr/>
                    <a:lstStyle/>
                    <a:p>
                      <a:pPr marL="0" marR="0">
                        <a:spcBef>
                          <a:spcPts val="0"/>
                        </a:spcBef>
                        <a:spcAft>
                          <a:spcPts val="0"/>
                        </a:spcAft>
                      </a:pPr>
                      <a:r>
                        <a:rPr lang="en-GB" sz="400" b="1" i="1">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4562265"/>
                  </a:ext>
                </a:extLst>
              </a:tr>
              <a:tr h="0">
                <a:tc>
                  <a:txBody>
                    <a:bodyPr/>
                    <a:lstStyle/>
                    <a:p>
                      <a:pPr marL="0" marR="0">
                        <a:spcBef>
                          <a:spcPts val="0"/>
                        </a:spcBef>
                        <a:spcAft>
                          <a:spcPts val="0"/>
                        </a:spcAft>
                        <a:tabLst>
                          <a:tab pos="1386840"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Summary of change:</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Removal of VPLMN-specific 3GPP PS Data Off Exempt services, adding two separate sets of 3GPP PS Data Off Exempt services, one for home and another for roaming, and some editorial corrections</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pattFill prst="pct30">
                      <a:fgClr>
                        <a:srgbClr val="FFFF00"/>
                      </a:fgClr>
                      <a:bgClr>
                        <a:srgbClr val="FFFFCA"/>
                      </a:bgClr>
                    </a:pattFill>
                  </a:tcPr>
                </a:tc>
                <a:extLst>
                  <a:ext uri="{0D108BD9-81ED-4DB2-BD59-A6C34878D82A}">
                    <a16:rowId xmlns:a16="http://schemas.microsoft.com/office/drawing/2014/main" val="611341492"/>
                  </a:ext>
                </a:extLst>
              </a:tr>
              <a:tr h="279010">
                <a:tc>
                  <a:txBody>
                    <a:bodyPr/>
                    <a:lstStyle/>
                    <a:p>
                      <a:pPr marL="0" marR="0">
                        <a:spcBef>
                          <a:spcPts val="0"/>
                        </a:spcBef>
                        <a:spcAft>
                          <a:spcPts val="0"/>
                        </a:spcAft>
                      </a:pPr>
                      <a:r>
                        <a:rPr lang="en-GB" sz="400" b="1" i="1">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0691923"/>
                  </a:ext>
                </a:extLst>
              </a:tr>
              <a:tr h="569626">
                <a:tc>
                  <a:txBody>
                    <a:bodyPr/>
                    <a:lstStyle/>
                    <a:p>
                      <a:pPr marL="0" marR="0">
                        <a:spcBef>
                          <a:spcPts val="0"/>
                        </a:spcBef>
                        <a:spcAft>
                          <a:spcPts val="0"/>
                        </a:spcAft>
                        <a:tabLst>
                          <a:tab pos="1386840"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Consequences if not approved:</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63500" marR="0">
                        <a:spcBef>
                          <a:spcPts val="0"/>
                        </a:spcBef>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Unnecessarily complex 3GPP PS Data Off service, and some typos</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pattFill prst="pct30">
                      <a:fgClr>
                        <a:srgbClr val="FFFF00"/>
                      </a:fgClr>
                      <a:bgClr>
                        <a:srgbClr val="FFFFCA"/>
                      </a:bgClr>
                    </a:pattFill>
                  </a:tcPr>
                </a:tc>
                <a:extLst>
                  <a:ext uri="{0D108BD9-81ED-4DB2-BD59-A6C34878D82A}">
                    <a16:rowId xmlns:a16="http://schemas.microsoft.com/office/drawing/2014/main" val="4130785654"/>
                  </a:ext>
                </a:extLst>
              </a:tr>
            </a:tbl>
          </a:graphicData>
        </a:graphic>
      </p:graphicFrame>
      <p:graphicFrame>
        <p:nvGraphicFramePr>
          <p:cNvPr id="6" name="Table 5"/>
          <p:cNvGraphicFramePr>
            <a:graphicFrameLocks noGrp="1"/>
          </p:cNvGraphicFramePr>
          <p:nvPr>
            <p:extLst/>
          </p:nvPr>
        </p:nvGraphicFramePr>
        <p:xfrm>
          <a:off x="6448786" y="2413416"/>
          <a:ext cx="5601967" cy="1402080"/>
        </p:xfrm>
        <a:graphic>
          <a:graphicData uri="http://schemas.openxmlformats.org/drawingml/2006/table">
            <a:tbl>
              <a:tblPr/>
              <a:tblGrid>
                <a:gridCol w="1481266">
                  <a:extLst>
                    <a:ext uri="{9D8B030D-6E8A-4147-A177-3AD203B41FA5}">
                      <a16:colId xmlns:a16="http://schemas.microsoft.com/office/drawing/2014/main" val="1653206526"/>
                    </a:ext>
                  </a:extLst>
                </a:gridCol>
                <a:gridCol w="341584">
                  <a:extLst>
                    <a:ext uri="{9D8B030D-6E8A-4147-A177-3AD203B41FA5}">
                      <a16:colId xmlns:a16="http://schemas.microsoft.com/office/drawing/2014/main" val="2086420128"/>
                    </a:ext>
                  </a:extLst>
                </a:gridCol>
                <a:gridCol w="65905">
                  <a:extLst>
                    <a:ext uri="{9D8B030D-6E8A-4147-A177-3AD203B41FA5}">
                      <a16:colId xmlns:a16="http://schemas.microsoft.com/office/drawing/2014/main" val="3609442110"/>
                    </a:ext>
                  </a:extLst>
                </a:gridCol>
                <a:gridCol w="65905">
                  <a:extLst>
                    <a:ext uri="{9D8B030D-6E8A-4147-A177-3AD203B41FA5}">
                      <a16:colId xmlns:a16="http://schemas.microsoft.com/office/drawing/2014/main" val="3046998412"/>
                    </a:ext>
                  </a:extLst>
                </a:gridCol>
                <a:gridCol w="798903">
                  <a:extLst>
                    <a:ext uri="{9D8B030D-6E8A-4147-A177-3AD203B41FA5}">
                      <a16:colId xmlns:a16="http://schemas.microsoft.com/office/drawing/2014/main" val="3693415086"/>
                    </a:ext>
                  </a:extLst>
                </a:gridCol>
                <a:gridCol w="1138879">
                  <a:extLst>
                    <a:ext uri="{9D8B030D-6E8A-4147-A177-3AD203B41FA5}">
                      <a16:colId xmlns:a16="http://schemas.microsoft.com/office/drawing/2014/main" val="2800045874"/>
                    </a:ext>
                  </a:extLst>
                </a:gridCol>
                <a:gridCol w="1709525">
                  <a:extLst>
                    <a:ext uri="{9D8B030D-6E8A-4147-A177-3AD203B41FA5}">
                      <a16:colId xmlns:a16="http://schemas.microsoft.com/office/drawing/2014/main" val="2460101291"/>
                    </a:ext>
                  </a:extLst>
                </a:gridCol>
              </a:tblGrid>
              <a:tr h="0">
                <a:tc>
                  <a:txBody>
                    <a:bodyPr/>
                    <a:lstStyle/>
                    <a:p>
                      <a:pPr marL="0" marR="0">
                        <a:spcBef>
                          <a:spcPts val="0"/>
                        </a:spcBef>
                        <a:spcAft>
                          <a:spcPts val="0"/>
                        </a:spcAft>
                        <a:tabLst>
                          <a:tab pos="1116965"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Title: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6">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Removal of VPLMN-specific 3GPP PS Data Off Exempt services</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pattFill prst="pct30">
                      <a:fgClr>
                        <a:srgbClr val="FFFF00"/>
                      </a:fgClr>
                      <a:bgClr>
                        <a:srgbClr val="FFFFCA"/>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69989419"/>
                  </a:ext>
                </a:extLst>
              </a:tr>
              <a:tr h="0">
                <a:tc>
                  <a:txBody>
                    <a:bodyPr/>
                    <a:lstStyle/>
                    <a:p>
                      <a:pPr marL="0" marR="0">
                        <a:spcBef>
                          <a:spcPts val="0"/>
                        </a:spcBef>
                        <a:spcAft>
                          <a:spcPts val="0"/>
                        </a:spcAft>
                      </a:pPr>
                      <a:r>
                        <a:rPr lang="en-GB" sz="400" b="1" i="1">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6">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7357268"/>
                  </a:ext>
                </a:extLst>
              </a:tr>
              <a:tr h="0">
                <a:tc>
                  <a:txBody>
                    <a:bodyPr/>
                    <a:lstStyle/>
                    <a:p>
                      <a:pPr marL="0" marR="0">
                        <a:spcBef>
                          <a:spcPts val="0"/>
                        </a:spcBef>
                        <a:spcAft>
                          <a:spcPts val="0"/>
                        </a:spcAft>
                        <a:tabLst>
                          <a:tab pos="1116965"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Source to WG:</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6">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Nokia, Alcatel-Lucent Shanghai Bell, Deutsche Telekom, Telecom Italia, KPN</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pattFill prst="pct30">
                      <a:fgClr>
                        <a:srgbClr val="FFFF00"/>
                      </a:fgClr>
                      <a:bgClr>
                        <a:srgbClr val="FFFFCA"/>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1004304"/>
                  </a:ext>
                </a:extLst>
              </a:tr>
              <a:tr h="0">
                <a:tc>
                  <a:txBody>
                    <a:bodyPr/>
                    <a:lstStyle/>
                    <a:p>
                      <a:pPr marL="0" marR="0">
                        <a:spcBef>
                          <a:spcPts val="0"/>
                        </a:spcBef>
                        <a:spcAft>
                          <a:spcPts val="0"/>
                        </a:spcAft>
                        <a:tabLst>
                          <a:tab pos="1116965"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Source to TSG:</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6">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S1</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pattFill prst="pct30">
                      <a:fgClr>
                        <a:srgbClr val="FFFF00"/>
                      </a:fgClr>
                      <a:bgClr>
                        <a:srgbClr val="FFFFCA"/>
                      </a:bgClr>
                    </a:patt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7561585"/>
                  </a:ext>
                </a:extLst>
              </a:tr>
              <a:tr h="0">
                <a:tc>
                  <a:txBody>
                    <a:bodyPr/>
                    <a:lstStyle/>
                    <a:p>
                      <a:pPr marL="0" marR="0">
                        <a:spcBef>
                          <a:spcPts val="0"/>
                        </a:spcBef>
                        <a:spcAft>
                          <a:spcPts val="0"/>
                        </a:spcAft>
                      </a:pPr>
                      <a:r>
                        <a:rPr lang="en-GB" sz="400" b="1" i="1">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6">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23294"/>
                  </a:ext>
                </a:extLst>
              </a:tr>
              <a:tr h="0">
                <a:tc>
                  <a:txBody>
                    <a:bodyPr/>
                    <a:lstStyle/>
                    <a:p>
                      <a:pPr marL="0" marR="0">
                        <a:spcBef>
                          <a:spcPts val="0"/>
                        </a:spcBef>
                        <a:spcAft>
                          <a:spcPts val="0"/>
                        </a:spcAft>
                        <a:tabLst>
                          <a:tab pos="1116965"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Work item code:</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3">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PS_Data_Off</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pattFill prst="pct30">
                      <a:fgClr>
                        <a:srgbClr val="FFFF00"/>
                      </a:fgClr>
                      <a:bgClr>
                        <a:srgbClr val="FFFFCA"/>
                      </a:bgClr>
                    </a:pattFill>
                  </a:tcPr>
                </a:tc>
                <a:tc hMerge="1">
                  <a:txBody>
                    <a:bodyPr/>
                    <a:lstStyle/>
                    <a:p>
                      <a:endParaRPr lang="en-US"/>
                    </a:p>
                  </a:txBody>
                  <a:tcPr/>
                </a:tc>
                <a:tc hMerge="1">
                  <a:txBody>
                    <a:bodyPr/>
                    <a:lstStyle/>
                    <a:p>
                      <a:endParaRPr lang="en-US"/>
                    </a:p>
                  </a:txBody>
                  <a:tcPr/>
                </a:tc>
                <a:tc>
                  <a:txBody>
                    <a:bodyPr/>
                    <a:lstStyle/>
                    <a:p>
                      <a:pPr marL="0" marR="6350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a:txBody>
                    <a:bodyPr/>
                    <a:lstStyle/>
                    <a:p>
                      <a:pPr marL="0" marR="0" algn="r">
                        <a:spcBef>
                          <a:spcPts val="0"/>
                        </a:spcBef>
                        <a:spcAft>
                          <a:spcPts val="0"/>
                        </a:spcAf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Date:</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a:txBody>
                    <a:bodyPr/>
                    <a:lstStyle/>
                    <a:p>
                      <a:pPr marL="6350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2017-05-08</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pattFill prst="pct30">
                      <a:fgClr>
                        <a:srgbClr val="FFFF00"/>
                      </a:fgClr>
                      <a:bgClr>
                        <a:srgbClr val="FFFFCA"/>
                      </a:bgClr>
                    </a:pattFill>
                  </a:tcPr>
                </a:tc>
                <a:extLst>
                  <a:ext uri="{0D108BD9-81ED-4DB2-BD59-A6C34878D82A}">
                    <a16:rowId xmlns:a16="http://schemas.microsoft.com/office/drawing/2014/main" val="602773479"/>
                  </a:ext>
                </a:extLst>
              </a:tr>
              <a:tr h="0">
                <a:tc>
                  <a:txBody>
                    <a:bodyPr/>
                    <a:lstStyle/>
                    <a:p>
                      <a:pPr marL="0" marR="0">
                        <a:spcBef>
                          <a:spcPts val="0"/>
                        </a:spcBef>
                        <a:spcAft>
                          <a:spcPts val="0"/>
                        </a:spcAft>
                      </a:pPr>
                      <a:r>
                        <a:rPr lang="en-GB" sz="400" b="1" i="1">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gridSpan="2">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hMerge="1">
                  <a:txBody>
                    <a:bodyPr/>
                    <a:lstStyle/>
                    <a:p>
                      <a:endParaRPr lang="en-US"/>
                    </a:p>
                  </a:txBody>
                  <a:tcPr/>
                </a:tc>
                <a:tc gridSpan="2">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hMerge="1">
                  <a:txBody>
                    <a:bodyPr/>
                    <a:lstStyle/>
                    <a:p>
                      <a:endParaRPr lang="en-US"/>
                    </a:p>
                  </a:txBody>
                  <a:tcPr/>
                </a:tc>
                <a:tc>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a:txBody>
                    <a:bodyPr/>
                    <a:lstStyle/>
                    <a:p>
                      <a:pPr marL="0" marR="0">
                        <a:spcBef>
                          <a:spcPts val="0"/>
                        </a:spcBef>
                        <a:spcAft>
                          <a:spcPts val="0"/>
                        </a:spcAft>
                      </a:pPr>
                      <a:r>
                        <a:rPr lang="en-GB" sz="4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5017990"/>
                  </a:ext>
                </a:extLst>
              </a:tr>
              <a:tr h="0">
                <a:tc>
                  <a:txBody>
                    <a:bodyPr/>
                    <a:lstStyle/>
                    <a:p>
                      <a:pPr marL="0" marR="0">
                        <a:spcBef>
                          <a:spcPts val="0"/>
                        </a:spcBef>
                        <a:spcAft>
                          <a:spcPts val="0"/>
                        </a:spcAft>
                        <a:tabLst>
                          <a:tab pos="1116965" algn="r"/>
                        </a:tabLs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Category:</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63500" marR="0">
                        <a:spcBef>
                          <a:spcPts val="0"/>
                        </a:spcBef>
                        <a:spcAft>
                          <a:spcPts val="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F</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pattFill prst="pct30">
                      <a:fgClr>
                        <a:srgbClr val="FFFF00"/>
                      </a:fgClr>
                      <a:bgClr>
                        <a:srgbClr val="FFFFCA"/>
                      </a:bgClr>
                    </a:pattFill>
                  </a:tcPr>
                </a:tc>
                <a:tc gridSpan="3">
                  <a:txBody>
                    <a:bodyPr/>
                    <a:lstStyle/>
                    <a:p>
                      <a:pPr marL="0" marR="0">
                        <a:spcBef>
                          <a:spcPts val="0"/>
                        </a:spcBef>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 </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marL="0" marR="0" algn="r">
                        <a:spcBef>
                          <a:spcPts val="0"/>
                        </a:spcBef>
                        <a:spcAft>
                          <a:spcPts val="0"/>
                        </a:spcAft>
                      </a:pPr>
                      <a:r>
                        <a:rPr lang="en-GB" sz="1000" b="1" i="1">
                          <a:effectLst/>
                          <a:latin typeface="Arial" panose="020B0604020202020204" pitchFamily="34" charset="0"/>
                          <a:ea typeface="Times New Roman" panose="02020603050405020304" pitchFamily="18" charset="0"/>
                          <a:cs typeface="Times New Roman" panose="02020603050405020304" pitchFamily="18" charset="0"/>
                        </a:rPr>
                        <a:t>Release:</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a:noFill/>
                    </a:lnR>
                    <a:lnT>
                      <a:noFill/>
                    </a:lnT>
                    <a:lnB>
                      <a:noFill/>
                    </a:lnB>
                  </a:tcPr>
                </a:tc>
                <a:tc>
                  <a:txBody>
                    <a:bodyPr/>
                    <a:lstStyle/>
                    <a:p>
                      <a:pPr marL="63500" marR="0">
                        <a:spcBef>
                          <a:spcPts val="0"/>
                        </a:spcBef>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Rel-14</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lnL>
                      <a:noFill/>
                    </a:lnL>
                    <a:lnR w="12700" cap="flat" cmpd="sng" algn="ctr">
                      <a:solidFill>
                        <a:srgbClr val="000000"/>
                      </a:solidFill>
                      <a:prstDash val="solid"/>
                      <a:round/>
                      <a:headEnd type="none" w="med" len="med"/>
                      <a:tailEnd type="none" w="med" len="med"/>
                    </a:lnR>
                    <a:lnT>
                      <a:noFill/>
                    </a:lnT>
                    <a:lnB>
                      <a:noFill/>
                    </a:lnB>
                    <a:pattFill prst="pct30">
                      <a:fgClr>
                        <a:srgbClr val="FFFF00"/>
                      </a:fgClr>
                      <a:bgClr>
                        <a:srgbClr val="FFFFCA"/>
                      </a:bgClr>
                    </a:pattFill>
                  </a:tcPr>
                </a:tc>
                <a:extLst>
                  <a:ext uri="{0D108BD9-81ED-4DB2-BD59-A6C34878D82A}">
                    <a16:rowId xmlns:a16="http://schemas.microsoft.com/office/drawing/2014/main" val="1978528785"/>
                  </a:ext>
                </a:extLst>
              </a:tr>
            </a:tbl>
          </a:graphicData>
        </a:graphic>
      </p:graphicFrame>
      <p:sp>
        <p:nvSpPr>
          <p:cNvPr id="7" name="Content Placeholder 1"/>
          <p:cNvSpPr txBox="1">
            <a:spLocks/>
          </p:cNvSpPr>
          <p:nvPr/>
        </p:nvSpPr>
        <p:spPr bwMode="auto">
          <a:xfrm>
            <a:off x="360044" y="2412895"/>
            <a:ext cx="5636022" cy="358317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kern="0" dirty="0">
                <a:solidFill>
                  <a:schemeClr val="tx2">
                    <a:lumMod val="75000"/>
                    <a:lumOff val="25000"/>
                  </a:schemeClr>
                </a:solidFill>
              </a:rPr>
              <a:t>Remove requirement of per PLMN list</a:t>
            </a:r>
          </a:p>
          <a:p>
            <a:r>
              <a:rPr lang="en-US" kern="0" dirty="0">
                <a:solidFill>
                  <a:schemeClr val="tx2">
                    <a:lumMod val="75000"/>
                    <a:lumOff val="25000"/>
                  </a:schemeClr>
                </a:solidFill>
              </a:rPr>
              <a:t>New text:</a:t>
            </a:r>
          </a:p>
          <a:p>
            <a:pPr marL="0" indent="0">
              <a:buNone/>
            </a:pPr>
            <a:r>
              <a:rPr lang="en-US" sz="1600" kern="0" dirty="0"/>
              <a:t>3GPP PS Data Off may be activated based on roaming status, and the HPLMN may configure up to </a:t>
            </a:r>
            <a:r>
              <a:rPr lang="en-US" sz="1600" kern="0" dirty="0">
                <a:solidFill>
                  <a:srgbClr val="FF0000"/>
                </a:solidFill>
              </a:rPr>
              <a:t>two sets </a:t>
            </a:r>
            <a:r>
              <a:rPr lang="en-US" sz="1600" kern="0" dirty="0"/>
              <a:t>of 3GPP PS Data Off Exempt Services for its subscribers: </a:t>
            </a:r>
            <a:r>
              <a:rPr lang="en-US" sz="1600" kern="0" dirty="0">
                <a:solidFill>
                  <a:srgbClr val="FF0000"/>
                </a:solidFill>
              </a:rPr>
              <a:t>one is used when in HPLMN and another when roaming.</a:t>
            </a:r>
          </a:p>
          <a:p>
            <a:pPr marL="0" indent="0">
              <a:buNone/>
            </a:pPr>
            <a:endParaRPr lang="en-US" sz="1600" kern="0" dirty="0"/>
          </a:p>
          <a:p>
            <a:pPr marL="0" indent="0">
              <a:buNone/>
            </a:pPr>
            <a:r>
              <a:rPr lang="en-US" sz="1600" kern="0" dirty="0">
                <a:solidFill>
                  <a:schemeClr val="tx2">
                    <a:lumMod val="75000"/>
                    <a:lumOff val="25000"/>
                  </a:schemeClr>
                </a:solidFill>
              </a:rPr>
              <a:t>NOTE</a:t>
            </a:r>
            <a:r>
              <a:rPr lang="en-US" sz="1600" kern="0" dirty="0"/>
              <a:t> 2: The updating to the sets of configured 3GPP Data Off Exempt Services in the VPLMNs and HPLMN is not guaranteed to take effect in real time. The updating to the sets of configured 3GPP Data Off Exempt Services in the UEs is not guaranteed take effect in real time.</a:t>
            </a:r>
          </a:p>
          <a:p>
            <a:endParaRPr lang="en-US" kern="0" dirty="0"/>
          </a:p>
        </p:txBody>
      </p:sp>
    </p:spTree>
    <p:extLst>
      <p:ext uri="{BB962C8B-B14F-4D97-AF65-F5344CB8AC3E}">
        <p14:creationId xmlns:p14="http://schemas.microsoft.com/office/powerpoint/2010/main" val="2073046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68566" y="1016031"/>
            <a:ext cx="6363730" cy="5831001"/>
          </a:xfrm>
        </p:spPr>
        <p:txBody>
          <a:bodyPr/>
          <a:lstStyle/>
          <a:p>
            <a:pPr marL="0" indent="0">
              <a:buNone/>
            </a:pPr>
            <a:r>
              <a:rPr lang="en-US" sz="1500" dirty="0">
                <a:solidFill>
                  <a:schemeClr val="tx2">
                    <a:lumMod val="75000"/>
                    <a:lumOff val="25000"/>
                  </a:schemeClr>
                </a:solidFill>
              </a:rPr>
              <a:t>Solution-2 PCRF/PCEF configuration, + HSS Configuration (HSS configuration</a:t>
            </a:r>
            <a:r>
              <a:rPr lang="en-US" sz="1500" dirty="0">
                <a:solidFill>
                  <a:srgbClr val="FF0000"/>
                </a:solidFill>
              </a:rPr>
              <a:t> intended for LBO only</a:t>
            </a:r>
            <a:r>
              <a:rPr lang="en-US" sz="1500" dirty="0">
                <a:solidFill>
                  <a:schemeClr val="tx2">
                    <a:lumMod val="75000"/>
                    <a:lumOff val="25000"/>
                  </a:schemeClr>
                </a:solidFill>
              </a:rPr>
              <a:t>)</a:t>
            </a:r>
          </a:p>
          <a:p>
            <a:pPr lvl="1"/>
            <a:r>
              <a:rPr lang="en-US" sz="1500" dirty="0"/>
              <a:t>List configured also in HSS</a:t>
            </a:r>
          </a:p>
          <a:p>
            <a:pPr lvl="1"/>
            <a:r>
              <a:rPr lang="en-US" sz="1500" dirty="0"/>
              <a:t>List sent to PCEF/PCRF during </a:t>
            </a:r>
          </a:p>
          <a:p>
            <a:pPr lvl="2"/>
            <a:r>
              <a:rPr lang="en-US" sz="1500" dirty="0"/>
              <a:t>Initial Attach, </a:t>
            </a:r>
          </a:p>
          <a:p>
            <a:pPr lvl="2"/>
            <a:r>
              <a:rPr lang="en-US" sz="1500" dirty="0"/>
              <a:t>UE requested PDN connectivity, </a:t>
            </a:r>
          </a:p>
          <a:p>
            <a:pPr lvl="2"/>
            <a:r>
              <a:rPr lang="en-US" sz="1500" dirty="0"/>
              <a:t>HSS initiated Subscribed </a:t>
            </a:r>
            <a:r>
              <a:rPr lang="en-US" sz="1500" dirty="0" err="1"/>
              <a:t>QoS</a:t>
            </a:r>
            <a:r>
              <a:rPr lang="en-US" sz="1500" dirty="0"/>
              <a:t> modification-like procedure…</a:t>
            </a:r>
          </a:p>
          <a:p>
            <a:pPr lvl="1"/>
            <a:r>
              <a:rPr lang="en-US" sz="1500" dirty="0">
                <a:solidFill>
                  <a:schemeClr val="tx2">
                    <a:lumMod val="75000"/>
                    <a:lumOff val="25000"/>
                  </a:schemeClr>
                </a:solidFill>
              </a:rPr>
              <a:t>PCRF/PCEF configuration needed anyway </a:t>
            </a:r>
            <a:r>
              <a:rPr lang="en-US" sz="1500" dirty="0"/>
              <a:t>because the visiting network may not be upgraded</a:t>
            </a:r>
          </a:p>
          <a:p>
            <a:r>
              <a:rPr lang="en-US" sz="1500" dirty="0">
                <a:solidFill>
                  <a:schemeClr val="tx2">
                    <a:lumMod val="75000"/>
                    <a:lumOff val="25000"/>
                  </a:schemeClr>
                </a:solidFill>
              </a:rPr>
              <a:t>Pros</a:t>
            </a:r>
          </a:p>
          <a:p>
            <a:pPr lvl="1"/>
            <a:r>
              <a:rPr lang="en-US" sz="1500" dirty="0"/>
              <a:t>Supports dynamic update of list of DL filters in LBO </a:t>
            </a:r>
          </a:p>
          <a:p>
            <a:r>
              <a:rPr lang="en-US" sz="1500" dirty="0">
                <a:solidFill>
                  <a:schemeClr val="tx2">
                    <a:lumMod val="75000"/>
                    <a:lumOff val="25000"/>
                  </a:schemeClr>
                </a:solidFill>
              </a:rPr>
              <a:t>Cons</a:t>
            </a:r>
          </a:p>
          <a:p>
            <a:pPr lvl="1"/>
            <a:r>
              <a:rPr lang="en-US" sz="1500" dirty="0"/>
              <a:t>Only needed for LBO but LBO is not suitable for any SA1 required non-IMS services. </a:t>
            </a:r>
          </a:p>
          <a:p>
            <a:pPr lvl="1"/>
            <a:r>
              <a:rPr lang="en-US" sz="1500" dirty="0"/>
              <a:t>Require support of visiting network</a:t>
            </a:r>
          </a:p>
          <a:p>
            <a:pPr lvl="1"/>
            <a:r>
              <a:rPr lang="en-US" sz="1500" dirty="0"/>
              <a:t>Impact on all CN nodes (i.e. HSS, MME, SGW, PGW and PCRF) in a number of procedures</a:t>
            </a:r>
          </a:p>
          <a:p>
            <a:pPr lvl="1"/>
            <a:r>
              <a:rPr lang="en-US" sz="1500" dirty="0"/>
              <a:t>Impact on CN nodes for 2G/3G (i.e. HLR, SGSN &amp; GGSN).</a:t>
            </a:r>
          </a:p>
          <a:p>
            <a:pPr lvl="1"/>
            <a:endParaRPr lang="en-US" sz="1500" dirty="0">
              <a:solidFill>
                <a:schemeClr val="tx2">
                  <a:lumMod val="75000"/>
                  <a:lumOff val="25000"/>
                </a:schemeClr>
              </a:solidFill>
            </a:endParaRPr>
          </a:p>
          <a:p>
            <a:pPr lvl="1"/>
            <a:endParaRPr lang="en-US" sz="1500" dirty="0"/>
          </a:p>
        </p:txBody>
      </p:sp>
      <p:sp>
        <p:nvSpPr>
          <p:cNvPr id="3" name="Title 2"/>
          <p:cNvSpPr>
            <a:spLocks noGrp="1"/>
          </p:cNvSpPr>
          <p:nvPr>
            <p:ph type="title"/>
          </p:nvPr>
        </p:nvSpPr>
        <p:spPr>
          <a:xfrm>
            <a:off x="176858" y="15769"/>
            <a:ext cx="10783416" cy="1085371"/>
          </a:xfrm>
        </p:spPr>
        <p:txBody>
          <a:bodyPr/>
          <a:lstStyle/>
          <a:p>
            <a:r>
              <a:rPr lang="en-US" dirty="0"/>
              <a:t>Two main solutions discussed</a:t>
            </a:r>
          </a:p>
        </p:txBody>
      </p:sp>
      <p:sp>
        <p:nvSpPr>
          <p:cNvPr id="4" name="Content Placeholder 1"/>
          <p:cNvSpPr txBox="1">
            <a:spLocks/>
          </p:cNvSpPr>
          <p:nvPr/>
        </p:nvSpPr>
        <p:spPr bwMode="auto">
          <a:xfrm>
            <a:off x="298097" y="1016031"/>
            <a:ext cx="5052378" cy="5633293"/>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0" indent="0">
              <a:buNone/>
            </a:pPr>
            <a:r>
              <a:rPr lang="en-US" sz="1500" kern="0" dirty="0">
                <a:solidFill>
                  <a:schemeClr val="tx2">
                    <a:lumMod val="75000"/>
                    <a:lumOff val="25000"/>
                  </a:schemeClr>
                </a:solidFill>
              </a:rPr>
              <a:t>Solution-1 PCRF/PCEF Configuration</a:t>
            </a:r>
          </a:p>
          <a:p>
            <a:pPr lvl="1"/>
            <a:r>
              <a:rPr lang="en-US" sz="1500" kern="0" dirty="0"/>
              <a:t>List configured in PCRF or PCEF if no PCRF</a:t>
            </a:r>
          </a:p>
          <a:p>
            <a:pPr lvl="1"/>
            <a:endParaRPr lang="en-US" sz="1500" kern="0" dirty="0"/>
          </a:p>
          <a:p>
            <a:r>
              <a:rPr lang="en-US" sz="1500" kern="0" dirty="0">
                <a:solidFill>
                  <a:schemeClr val="tx2">
                    <a:lumMod val="75000"/>
                    <a:lumOff val="25000"/>
                  </a:schemeClr>
                </a:solidFill>
              </a:rPr>
              <a:t>Pros</a:t>
            </a:r>
          </a:p>
          <a:p>
            <a:pPr lvl="1"/>
            <a:r>
              <a:rPr lang="en-US" sz="1500" kern="0" dirty="0"/>
              <a:t>Simple solution requiring no additional impact if PCRF is deployed</a:t>
            </a:r>
          </a:p>
          <a:p>
            <a:pPr lvl="1"/>
            <a:r>
              <a:rPr lang="en-US" sz="1500" kern="0" dirty="0"/>
              <a:t>Small impact on PCEF if PCRF is not deployed</a:t>
            </a:r>
          </a:p>
          <a:p>
            <a:pPr lvl="1"/>
            <a:r>
              <a:rPr lang="en-US" sz="1500" kern="0" dirty="0"/>
              <a:t>No impact on the visiting network</a:t>
            </a:r>
          </a:p>
          <a:p>
            <a:pPr lvl="1"/>
            <a:r>
              <a:rPr lang="en-US" sz="1500" kern="0" dirty="0"/>
              <a:t>Same solution works for 2G/3G and 4G</a:t>
            </a:r>
          </a:p>
          <a:p>
            <a:pPr lvl="1"/>
            <a:endParaRPr lang="en-US" sz="1500" kern="0" dirty="0"/>
          </a:p>
          <a:p>
            <a:r>
              <a:rPr lang="en-US" sz="1500" kern="0" dirty="0">
                <a:solidFill>
                  <a:schemeClr val="tx2">
                    <a:lumMod val="75000"/>
                    <a:lumOff val="25000"/>
                  </a:schemeClr>
                </a:solidFill>
              </a:rPr>
              <a:t>Cons</a:t>
            </a:r>
          </a:p>
          <a:p>
            <a:pPr lvl="1"/>
            <a:r>
              <a:rPr lang="en-US" sz="1500" kern="0" dirty="0"/>
              <a:t> If LBO is needed, it can be difficult to re-configure the PCRF or PCEF in the roaming partner’s network. </a:t>
            </a:r>
            <a:endParaRPr lang="en-US" sz="1500" kern="0" dirty="0">
              <a:highlight>
                <a:srgbClr val="FFFF00"/>
              </a:highlight>
            </a:endParaRPr>
          </a:p>
          <a:p>
            <a:pPr lvl="1"/>
            <a:endParaRPr lang="en-US" sz="1500" kern="0" dirty="0">
              <a:highlight>
                <a:srgbClr val="FFFF00"/>
              </a:highlight>
            </a:endParaRPr>
          </a:p>
        </p:txBody>
      </p:sp>
    </p:spTree>
    <p:extLst>
      <p:ext uri="{BB962C8B-B14F-4D97-AF65-F5344CB8AC3E}">
        <p14:creationId xmlns:p14="http://schemas.microsoft.com/office/powerpoint/2010/main" val="2273098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Accept Solution-1 PCRF/PCEF Configuration for Data Off Phase 2</a:t>
            </a:r>
          </a:p>
          <a:p>
            <a:endParaRPr lang="en-US" dirty="0"/>
          </a:p>
          <a:p>
            <a:pPr marL="0" indent="0">
              <a:buNone/>
            </a:pPr>
            <a:r>
              <a:rPr lang="en-US" dirty="0"/>
              <a:t>If there are new services required in the future, similar analysis is needed whether LBO can be adopted for those services. </a:t>
            </a:r>
          </a:p>
          <a:p>
            <a:endParaRPr lang="en-US" dirty="0"/>
          </a:p>
        </p:txBody>
      </p:sp>
      <p:sp>
        <p:nvSpPr>
          <p:cNvPr id="3" name="Title 2"/>
          <p:cNvSpPr>
            <a:spLocks noGrp="1"/>
          </p:cNvSpPr>
          <p:nvPr>
            <p:ph type="title"/>
          </p:nvPr>
        </p:nvSpPr>
        <p:spPr/>
        <p:txBody>
          <a:bodyPr/>
          <a:lstStyle/>
          <a:p>
            <a:r>
              <a:rPr lang="en-US" dirty="0"/>
              <a:t>Proposed way </a:t>
            </a:r>
            <a:r>
              <a:rPr lang="en-US"/>
              <a:t>foRward</a:t>
            </a:r>
            <a:endParaRPr lang="en-US" dirty="0"/>
          </a:p>
        </p:txBody>
      </p:sp>
    </p:spTree>
    <p:extLst>
      <p:ext uri="{BB962C8B-B14F-4D97-AF65-F5344CB8AC3E}">
        <p14:creationId xmlns:p14="http://schemas.microsoft.com/office/powerpoint/2010/main" val="2731065601"/>
      </p:ext>
    </p:extLst>
  </p:cSld>
  <p:clrMapOvr>
    <a:masterClrMapping/>
  </p:clrMapOvr>
</p:sld>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0e710d51-58b4-4530-836b-fce5679fe049" ContentTypeId="0x010100BB337192E63E44A7A744CE7393F41F4E" PreviousValue="false"/>
</file>

<file path=customXml/item2.xml><?xml version="1.0" encoding="utf-8"?>
<ct:contentTypeSchema xmlns:ct="http://schemas.microsoft.com/office/2006/metadata/contentType" xmlns:ma="http://schemas.microsoft.com/office/2006/metadata/properties/metaAttributes" ct:_="" ma:_="" ma:contentTypeName="EriCOLL Docs" ma:contentTypeID="0x010100BB337192E63E44A7A744CE7393F41F4E0097F4D85B68D3B8478844C1DE314C3DF1" ma:contentTypeVersion="4" ma:contentTypeDescription="EriCOLL Document Content Type" ma:contentTypeScope="" ma:versionID="98cb90719733379e3df82a4b6fb1d9ca">
  <xsd:schema xmlns:xsd="http://www.w3.org/2001/XMLSchema" xmlns:xs="http://www.w3.org/2001/XMLSchema" xmlns:p="http://schemas.microsoft.com/office/2006/metadata/properties" xmlns:ns2="08b2df90-05d3-4030-90d4-c9feeb4a1cd9" xmlns:ns3="268c155c-48e3-447f-a036-27c4d2698c9d" xmlns:ns4="http://schemas.microsoft.com/sharepoint/v4" targetNamespace="http://schemas.microsoft.com/office/2006/metadata/properties" ma:root="true" ma:fieldsID="9214b9078cf5a0a0ea18009386164a7e" ns2:_="" ns3:_="" ns4:_="">
    <xsd:import namespace="08b2df90-05d3-4030-90d4-c9feeb4a1cd9"/>
    <xsd:import namespace="268c155c-48e3-447f-a036-27c4d2698c9d"/>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Prepared." minOccurs="0"/>
                <xsd:element ref="ns3:EriCOLLDate." minOccurs="0"/>
                <xsd:element ref="ns3:AbstractOrSummary." minOccurs="0"/>
                <xsd:element ref="ns2:TaxKeywordTaxHTField" minOccurs="0"/>
                <xsd:element ref="ns2:TaxCatchAll" minOccurs="0"/>
                <xsd:element ref="ns2:TaxCatchAllLabel" minOccurs="0"/>
                <xsd:element ref="ns3:EriCOLLCategoryTaxHTField0" minOccurs="0"/>
                <xsd:element ref="ns3:EriCOLLOrganizationUnitTaxHTField0" minOccurs="0"/>
                <xsd:element ref="ns3:EriCOLLCompetenceTaxHTField0" minOccurs="0"/>
                <xsd:element ref="ns3:EriCOLLCountryTaxHTField0" minOccurs="0"/>
                <xsd:element ref="ns2:EriCOLLCustomerTaxHTField0" minOccurs="0"/>
                <xsd:element ref="ns3:EriCOLLProcessTaxHTField0" minOccurs="0"/>
                <xsd:element ref="ns3:EriCOLLProductsTaxHTField0" minOccurs="0"/>
                <xsd:element ref="ns3:EriCOLLProjectsTaxHTField0" minOccurs="0"/>
                <xsd:element ref="ns4: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b2df90-05d3-4030-90d4-c9feeb4a1cd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KeywordTaxHTField" ma:index="14" nillable="true" ma:taxonomy="true" ma:internalName="TaxKeywordTaxHTField" ma:taxonomyFieldName="TaxKeyword" ma:displayName="Keywords." ma:readOnly="false" ma:fieldId="{23f27201-bee3-471e-b2e7-b64fd8b7ca38}" ma:taxonomyMulti="true" ma:sspId="0e710d51-58b4-4530-836b-fce5679fe049" ma:termSetId="00000000-0000-0000-0000-000000000000" ma:anchorId="00000000-0000-0000-0000-000000000000" ma:open="true" ma:isKeyword="true">
      <xsd:complexType>
        <xsd:sequence>
          <xsd:element ref="pc:Terms" minOccurs="0" maxOccurs="1"/>
        </xsd:sequence>
      </xsd:complexType>
    </xsd:element>
    <xsd:element name="TaxCatchAll" ma:index="15" nillable="true" ma:displayName="Taxonomy Catch All Column" ma:description="" ma:hidden="true" ma:list="{fbba025e-3ac1-456b-ab5c-9764d1984744}" ma:internalName="TaxCatchAll" ma:showField="CatchAllData" ma:web="268c155c-48e3-447f-a036-27c4d2698c9d">
      <xsd:complexType>
        <xsd:complexContent>
          <xsd:extension base="dms:MultiChoiceLookup">
            <xsd:sequence>
              <xsd:element name="Value" type="dms:Lookup" maxOccurs="unbounded" minOccurs="0" nillable="true"/>
            </xsd:sequence>
          </xsd:extension>
        </xsd:complexContent>
      </xsd:complexType>
    </xsd:element>
    <xsd:element name="TaxCatchAllLabel" ma:index="16" nillable="true" ma:displayName="Taxonomy Catch All Column1" ma:description="" ma:hidden="true" ma:list="{fbba025e-3ac1-456b-ab5c-9764d1984744}" ma:internalName="TaxCatchAllLabel" ma:readOnly="true" ma:showField="CatchAllDataLabel" ma:web="268c155c-48e3-447f-a036-27c4d2698c9d">
      <xsd:complexType>
        <xsd:complexContent>
          <xsd:extension base="dms:MultiChoiceLookup">
            <xsd:sequence>
              <xsd:element name="Value" type="dms:Lookup" maxOccurs="unbounded" minOccurs="0" nillable="true"/>
            </xsd:sequence>
          </xsd:extension>
        </xsd:complexContent>
      </xsd:complexType>
    </xsd:element>
    <xsd:element name="EriCOLLCustomerTaxHTField0" ma:index="26" nillable="true" ma:taxonomy="true" ma:internalName="EriCOLLCustomerTaxHTField0" ma:taxonomyFieldName="EriCOLLCustomer" ma:displayName="Customer." ma:readOnly="false" ma:fieldId="{8480f48b-f8b7-4c77-be55-63d41a1fdb0d}" ma:taxonomyMulti="true" ma:sspId="0e710d51-58b4-4530-836b-fce5679fe049" ma:termSetId="4e0bb0d4-0179-488a-a161-abd655dda2e7"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68c155c-48e3-447f-a036-27c4d2698c9d" elementFormDefault="qualified">
    <xsd:import namespace="http://schemas.microsoft.com/office/2006/documentManagement/types"/>
    <xsd:import namespace="http://schemas.microsoft.com/office/infopath/2007/PartnerControls"/>
    <xsd:element name="Prepared." ma:index="11" nillable="true" ma:displayName="Prepared." ma:internalName="Prepared_x002e_" ma:readOnly="false">
      <xsd:simpleType>
        <xsd:restriction base="dms:Text">
          <xsd:maxLength value="255"/>
        </xsd:restriction>
      </xsd:simpleType>
    </xsd:element>
    <xsd:element name="EriCOLLDate." ma:index="12" nillable="true" ma:displayName="Date." ma:internalName="EriCOLLDate_x002e_" ma:readOnly="false">
      <xsd:simpleType>
        <xsd:restriction base="dms:Text">
          <xsd:maxLength value="255"/>
        </xsd:restriction>
      </xsd:simpleType>
    </xsd:element>
    <xsd:element name="AbstractOrSummary." ma:index="13" nillable="true" ma:displayName="Abstract/Summary." ma:internalName="AbstractOrSummary_x002e_" ma:readOnly="false">
      <xsd:simpleType>
        <xsd:restriction base="dms:Note"/>
      </xsd:simpleType>
    </xsd:element>
    <xsd:element name="EriCOLLCategoryTaxHTField0" ma:index="18" nillable="true" ma:taxonomy="true" ma:internalName="EriCOLLCategoryTaxHTField0" ma:taxonomyFieldName="EriCOLLCategory" ma:displayName="Category." ma:readOnly="false" ma:fieldId="{e72cc46e-70aa-41d8-b11d-9bbfd769c5eb}" ma:taxonomyMulti="true" ma:sspId="0e710d51-58b4-4530-836b-fce5679fe049" ma:termSetId="f35c1d4c-78ac-4f40-bb38-8d71ec401e64" ma:anchorId="00000000-0000-0000-0000-000000000000" ma:open="false" ma:isKeyword="false">
      <xsd:complexType>
        <xsd:sequence>
          <xsd:element ref="pc:Terms" minOccurs="0" maxOccurs="1"/>
        </xsd:sequence>
      </xsd:complexType>
    </xsd:element>
    <xsd:element name="EriCOLLOrganizationUnitTaxHTField0" ma:index="20" nillable="true" ma:taxonomy="true" ma:internalName="EriCOLLOrganizationUnitTaxHTField0" ma:taxonomyFieldName="EriCOLLOrganizationUnit" ma:displayName="Organization Unit." ma:readOnly="false" ma:fieldId="{7588c015-b936-47f7-bb64-663949dc467e}" ma:taxonomyMulti="true" ma:sspId="0e710d51-58b4-4530-836b-fce5679fe049" ma:termSetId="67f5b04f-38bf-47c9-889f-003f3bcd1395" ma:anchorId="00000000-0000-0000-0000-000000000000" ma:open="false" ma:isKeyword="false">
      <xsd:complexType>
        <xsd:sequence>
          <xsd:element ref="pc:Terms" minOccurs="0" maxOccurs="1"/>
        </xsd:sequence>
      </xsd:complexType>
    </xsd:element>
    <xsd:element name="EriCOLLCompetenceTaxHTField0" ma:index="22" nillable="true" ma:taxonomy="true" ma:internalName="EriCOLLCompetenceTaxHTField0" ma:taxonomyFieldName="EriCOLLCompetence" ma:displayName="Competence." ma:readOnly="false" ma:fieldId="{ff7cf505-5048-4f7f-991c-4d426a4ce272}" ma:taxonomyMulti="true" ma:sspId="0e710d51-58b4-4530-836b-fce5679fe049" ma:termSetId="3b0c01a2-44af-4012-bd1f-a99c2b798efa" ma:anchorId="00000000-0000-0000-0000-000000000000" ma:open="false" ma:isKeyword="false">
      <xsd:complexType>
        <xsd:sequence>
          <xsd:element ref="pc:Terms" minOccurs="0" maxOccurs="1"/>
        </xsd:sequence>
      </xsd:complexType>
    </xsd:element>
    <xsd:element name="EriCOLLCountryTaxHTField0" ma:index="24" nillable="true" ma:taxonomy="true" ma:internalName="EriCOLLCountryTaxHTField0" ma:taxonomyFieldName="EriCOLLCountry" ma:displayName="Country." ma:readOnly="false" ma:fieldId="{a6c34b01-f2c2-4f05-b9ad-d4935bafeeb2}" ma:taxonomyMulti="true" ma:sspId="0e710d51-58b4-4530-836b-fce5679fe049" ma:termSetId="d4bcc4ed-3121-4db4-a523-83f3d1018798" ma:anchorId="00000000-0000-0000-0000-000000000000" ma:open="false" ma:isKeyword="false">
      <xsd:complexType>
        <xsd:sequence>
          <xsd:element ref="pc:Terms" minOccurs="0" maxOccurs="1"/>
        </xsd:sequence>
      </xsd:complexType>
    </xsd:element>
    <xsd:element name="EriCOLLProcessTaxHTField0" ma:index="28" nillable="true" ma:taxonomy="true" ma:internalName="EriCOLLProcessTaxHTField0" ma:taxonomyFieldName="EriCOLLProcess" ma:displayName="Process." ma:readOnly="false" ma:fieldId="{69b1f811-b392-4734-aa69-0125c68961bd}" ma:taxonomyMulti="true" ma:sspId="0e710d51-58b4-4530-836b-fce5679fe049" ma:termSetId="3d5773de-e402-4858-b471-2c5969a51f0d" ma:anchorId="00000000-0000-0000-0000-000000000000" ma:open="false" ma:isKeyword="false">
      <xsd:complexType>
        <xsd:sequence>
          <xsd:element ref="pc:Terms" minOccurs="0" maxOccurs="1"/>
        </xsd:sequence>
      </xsd:complexType>
    </xsd:element>
    <xsd:element name="EriCOLLProductsTaxHTField0" ma:index="30" nillable="true" ma:taxonomy="true" ma:internalName="EriCOLLProductsTaxHTField0" ma:taxonomyFieldName="EriCOLLProducts" ma:displayName="Products." ma:readOnly="false" ma:fieldId="{e7fe205b-2114-43c4-bcb7-1bbbbd16d461}" ma:taxonomyMulti="true" ma:sspId="0e710d51-58b4-4530-836b-fce5679fe049" ma:termSetId="943c8fbd-8b50-4b6a-b4b8-9342be84b8f7" ma:anchorId="00000000-0000-0000-0000-000000000000" ma:open="false" ma:isKeyword="false">
      <xsd:complexType>
        <xsd:sequence>
          <xsd:element ref="pc:Terms" minOccurs="0" maxOccurs="1"/>
        </xsd:sequence>
      </xsd:complexType>
    </xsd:element>
    <xsd:element name="EriCOLLProjectsTaxHTField0" ma:index="32" nillable="true" ma:taxonomy="true" ma:internalName="EriCOLLProjectsTaxHTField0" ma:taxonomyFieldName="EriCOLLProjects" ma:displayName="Projects." ma:readOnly="false" ma:fieldId="{6d690e96-80d8-4550-9bd4-922d740a55ff}" ma:taxonomyMulti="true" ma:sspId="0e710d51-58b4-4530-836b-fce5679fe049" ma:termSetId="66ed0c52-5b15-42c7-a9e7-77fbdfe62b3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file>

<file path=customXml/item5.xml><?xml version="1.0" encoding="utf-8"?>
<p:properties xmlns:p="http://schemas.microsoft.com/office/2006/metadata/properties" xmlns:xsi="http://www.w3.org/2001/XMLSchema-instance" xmlns:pc="http://schemas.microsoft.com/office/infopath/2007/PartnerControls">
  <documentManagement>
    <EriCOLLProcessTaxHTField0 xmlns="268c155c-48e3-447f-a036-27c4d2698c9d">
      <Terms xmlns="http://schemas.microsoft.com/office/infopath/2007/PartnerControls"/>
    </EriCOLLProcessTaxHTField0>
    <EriCOLLCategoryTaxHTField0 xmlns="268c155c-48e3-447f-a036-27c4d2698c9d">
      <Terms xmlns="http://schemas.microsoft.com/office/infopath/2007/PartnerControls"/>
    </EriCOLLCategoryTaxHTField0>
    <IconOverlay xmlns="http://schemas.microsoft.com/sharepoint/v4" xsi:nil="true"/>
    <TaxCatchAll xmlns="08b2df90-05d3-4030-90d4-c9feeb4a1cd9"/>
    <EriCOLLCompetenceTaxHTField0 xmlns="268c155c-48e3-447f-a036-27c4d2698c9d">
      <Terms xmlns="http://schemas.microsoft.com/office/infopath/2007/PartnerControls"/>
    </EriCOLLCompetenceTaxHTField0>
    <EriCOLLProjectsTaxHTField0 xmlns="268c155c-48e3-447f-a036-27c4d2698c9d">
      <Terms xmlns="http://schemas.microsoft.com/office/infopath/2007/PartnerControls"/>
    </EriCOLLProjectsTaxHTField0>
    <TaxKeywordTaxHTField xmlns="08b2df90-05d3-4030-90d4-c9feeb4a1cd9">
      <Terms xmlns="http://schemas.microsoft.com/office/infopath/2007/PartnerControls"/>
    </TaxKeywordTaxHTField>
    <Prepared. xmlns="268c155c-48e3-447f-a036-27c4d2698c9d" xsi:nil="true"/>
    <EriCOLLOrganizationUnitTaxHTField0 xmlns="268c155c-48e3-447f-a036-27c4d2698c9d">
      <Terms xmlns="http://schemas.microsoft.com/office/infopath/2007/PartnerControls"/>
    </EriCOLLOrganizationUnitTaxHTField0>
    <EriCOLLProductsTaxHTField0 xmlns="268c155c-48e3-447f-a036-27c4d2698c9d">
      <Terms xmlns="http://schemas.microsoft.com/office/infopath/2007/PartnerControls"/>
    </EriCOLLProductsTaxHTField0>
    <AbstractOrSummary. xmlns="268c155c-48e3-447f-a036-27c4d2698c9d" xsi:nil="true"/>
    <EriCOLLCountryTaxHTField0 xmlns="268c155c-48e3-447f-a036-27c4d2698c9d">
      <Terms xmlns="http://schemas.microsoft.com/office/infopath/2007/PartnerControls"/>
    </EriCOLLCountryTaxHTField0>
    <EriCOLLDate. xmlns="268c155c-48e3-447f-a036-27c4d2698c9d" xsi:nil="true"/>
    <EriCOLLCustomerTaxHTField0 xmlns="08b2df90-05d3-4030-90d4-c9feeb4a1cd9">
      <Terms xmlns="http://schemas.microsoft.com/office/infopath/2007/PartnerControls"/>
    </EriCOLLCustomerTaxHTField0>
  </documentManagement>
</p:properties>
</file>

<file path=customXml/itemProps1.xml><?xml version="1.0" encoding="utf-8"?>
<ds:datastoreItem xmlns:ds="http://schemas.openxmlformats.org/officeDocument/2006/customXml" ds:itemID="{864AB6FC-19D1-4E00-B59F-1E476CC2424B}">
  <ds:schemaRefs>
    <ds:schemaRef ds:uri="Microsoft.SharePoint.Taxonomy.ContentTypeSync"/>
  </ds:schemaRefs>
</ds:datastoreItem>
</file>

<file path=customXml/itemProps2.xml><?xml version="1.0" encoding="utf-8"?>
<ds:datastoreItem xmlns:ds="http://schemas.openxmlformats.org/officeDocument/2006/customXml" ds:itemID="{4A914766-9F1D-46CD-8EF8-D6D6CB7924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8b2df90-05d3-4030-90d4-c9feeb4a1cd9"/>
    <ds:schemaRef ds:uri="268c155c-48e3-447f-a036-27c4d2698c9d"/>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15A4F3-D566-493D-85D7-C8EEB96FDB21}">
  <ds:schemaRefs>
    <ds:schemaRef ds:uri="http://schemas.microsoft.com/sharepoint/v3/contenttype/forms"/>
  </ds:schemaRefs>
</ds:datastoreItem>
</file>

<file path=customXml/itemProps4.xml><?xml version="1.0" encoding="utf-8"?>
<ds:datastoreItem xmlns:ds="http://schemas.openxmlformats.org/officeDocument/2006/customXml" ds:itemID="{FD37FD51-51EE-4563-A257-06C415384F9B}">
  <ds:schemaRefs>
    <ds:schemaRef ds:uri="http://schemas.microsoft.com/sharepoint/events"/>
  </ds:schemaRefs>
</ds:datastoreItem>
</file>

<file path=customXml/itemProps5.xml><?xml version="1.0" encoding="utf-8"?>
<ds:datastoreItem xmlns:ds="http://schemas.openxmlformats.org/officeDocument/2006/customXml" ds:itemID="{020BE72D-9CE3-47F0-9B1F-AF65DAAF25C2}">
  <ds:schemaRefs>
    <ds:schemaRef ds:uri="http://www.w3.org/XML/1998/namespace"/>
    <ds:schemaRef ds:uri="http://schemas.microsoft.com/office/2006/documentManagement/types"/>
    <ds:schemaRef ds:uri="http://purl.org/dc/elements/1.1/"/>
    <ds:schemaRef ds:uri="http://schemas.microsoft.com/office/infopath/2007/PartnerControls"/>
    <ds:schemaRef ds:uri="08b2df90-05d3-4030-90d4-c9feeb4a1cd9"/>
    <ds:schemaRef ds:uri="http://schemas.microsoft.com/office/2006/metadata/properties"/>
    <ds:schemaRef ds:uri="http://purl.org/dc/terms/"/>
    <ds:schemaRef ds:uri="268c155c-48e3-447f-a036-27c4d2698c9d"/>
    <ds:schemaRef ds:uri="http://purl.org/dc/dcmitype/"/>
    <ds:schemaRef ds:uri="http://schemas.openxmlformats.org/package/2006/metadata/core-properties"/>
    <ds:schemaRef ds:uri="http://schemas.microsoft.com/sharepoint/v4"/>
  </ds:schemaRefs>
</ds:datastoreItem>
</file>

<file path=docProps/app.xml><?xml version="1.0" encoding="utf-8"?>
<Properties xmlns="http://schemas.openxmlformats.org/officeDocument/2006/extended-properties" xmlns:vt="http://schemas.openxmlformats.org/officeDocument/2006/docPropsVTypes">
  <Template/>
  <TotalTime>17873</TotalTime>
  <Words>692</Words>
  <Application>Microsoft Office PowerPoint</Application>
  <PresentationFormat>Widescreen</PresentationFormat>
  <Paragraphs>110</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Ericsson Capital TT</vt:lpstr>
      <vt:lpstr>Times New Roman</vt:lpstr>
      <vt:lpstr>Arial</vt:lpstr>
      <vt:lpstr>PresentationTemplate2011</vt:lpstr>
      <vt:lpstr>Options for EPC Handling Non-IMS Exempt Services</vt:lpstr>
      <vt:lpstr>SA1 Requirement TS 22.011</vt:lpstr>
      <vt:lpstr>SA1 Requirement During SA2#121 (May 15-19, 2017)</vt:lpstr>
      <vt:lpstr>Two main solutions discussed</vt:lpstr>
      <vt:lpstr>Proposed 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DATA OFF PHASE 2 proposed way forward</dc:title>
  <dc:subject>3GPP Phase 2 Data Off Solution for Rel-15</dc:subject>
  <dc:creator>George Foti</dc:creator>
  <cp:keywords/>
  <dc:description>Rev PA1</dc:description>
  <cp:lastModifiedBy>ER</cp:lastModifiedBy>
  <cp:revision>900</cp:revision>
  <dcterms:created xsi:type="dcterms:W3CDTF">2011-05-24T09:22:48Z</dcterms:created>
  <dcterms:modified xsi:type="dcterms:W3CDTF">2017-08-15T02:37:08Z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txtConfLabel">
    <vt:lpwstr>Ericsson Confidential</vt:lpwstr>
  </property>
  <property fmtid="{D5CDD505-2E9C-101B-9397-08002B2CF9AE}" pid="15" name="optUseConfClass">
    <vt:bool>true</vt:bool>
  </property>
  <property fmtid="{D5CDD505-2E9C-101B-9397-08002B2CF9AE}" pid="16" name="optUseConfLabel">
    <vt:bool>false</vt:bool>
  </property>
  <property fmtid="{D5CDD505-2E9C-101B-9397-08002B2CF9AE}" pid="17" name="optFooterCVLDocNo">
    <vt:bool>false</vt:bool>
  </property>
  <property fmtid="{D5CDD505-2E9C-101B-9397-08002B2CF9AE}" pid="18" name="optFooterCVLCopyright">
    <vt:bool>false</vt:bool>
  </property>
  <property fmtid="{D5CDD505-2E9C-101B-9397-08002B2CF9AE}" pid="19" name="optEnterText1">
    <vt:bool>true</vt:bool>
  </property>
  <property fmtid="{D5CDD505-2E9C-101B-9397-08002B2CF9AE}" pid="20" name="optFooterCVLConfLabel">
    <vt:bool>false</vt:bool>
  </property>
  <property fmtid="{D5CDD505-2E9C-101B-9397-08002B2CF9AE}" pid="21" name="optEnterText2">
    <vt:bool>true</vt:bool>
  </property>
  <property fmtid="{D5CDD505-2E9C-101B-9397-08002B2CF9AE}" pid="22" name="optFooterCVLTitle">
    <vt:bool>false</vt:bool>
  </property>
  <property fmtid="{D5CDD505-2E9C-101B-9397-08002B2CF9AE}" pid="23" name="optFooterCVLPrep">
    <vt:bool>false</vt:bool>
  </property>
  <property fmtid="{D5CDD505-2E9C-101B-9397-08002B2CF9AE}" pid="24" name="optEnterText3">
    <vt:bool>true</vt:bool>
  </property>
  <property fmtid="{D5CDD505-2E9C-101B-9397-08002B2CF9AE}" pid="25" name="optFooterCVLDate">
    <vt:bool>false</vt:bool>
  </property>
  <property fmtid="{D5CDD505-2E9C-101B-9397-08002B2CF9AE}" pid="26" name="optEnterText4">
    <vt:bool>true</vt:bool>
  </property>
  <property fmtid="{D5CDD505-2E9C-101B-9397-08002B2CF9AE}" pid="27" name="LeftFooterField">
    <vt:lpwstr/>
  </property>
  <property fmtid="{D5CDD505-2E9C-101B-9397-08002B2CF9AE}" pid="28" name="MiddleFooterField">
    <vt:lpwstr/>
  </property>
  <property fmtid="{D5CDD505-2E9C-101B-9397-08002B2CF9AE}" pid="29" name="RightFooterField">
    <vt:lpwstr/>
  </property>
  <property fmtid="{D5CDD505-2E9C-101B-9397-08002B2CF9AE}" pid="30" name="RightFooterField2">
    <vt:lpwstr/>
  </property>
  <property fmtid="{D5CDD505-2E9C-101B-9397-08002B2CF9AE}" pid="31" name="TotalNumb">
    <vt:bool>false</vt:bool>
  </property>
  <property fmtid="{D5CDD505-2E9C-101B-9397-08002B2CF9AE}" pid="32" name="Pages">
    <vt:bool>true</vt:bool>
  </property>
  <property fmtid="{D5CDD505-2E9C-101B-9397-08002B2CF9AE}" pid="33" name="DocumentType2">
    <vt:lpwstr>Presentation2011</vt:lpwstr>
  </property>
  <property fmtid="{D5CDD505-2E9C-101B-9397-08002B2CF9AE}" pid="34" name="TemplateName2">
    <vt:lpwstr>CXC 173 2731/1</vt:lpwstr>
  </property>
  <property fmtid="{D5CDD505-2E9C-101B-9397-08002B2CF9AE}" pid="35" name="TemplateVersion2">
    <vt:lpwstr>R1A</vt:lpwstr>
  </property>
  <property fmtid="{D5CDD505-2E9C-101B-9397-08002B2CF9AE}" pid="36" name="ApprovedBy">
    <vt:lpwstr/>
  </property>
  <property fmtid="{D5CDD505-2E9C-101B-9397-08002B2CF9AE}" pid="37" name="Checked">
    <vt:lpwstr/>
  </property>
  <property fmtid="{D5CDD505-2E9C-101B-9397-08002B2CF9AE}" pid="38" name="Reference">
    <vt:lpwstr/>
  </property>
  <property fmtid="{D5CDD505-2E9C-101B-9397-08002B2CF9AE}" pid="39" name="Keyword">
    <vt:lpwstr/>
  </property>
  <property fmtid="{D5CDD505-2E9C-101B-9397-08002B2CF9AE}" pid="40" name="ContentTypeId">
    <vt:lpwstr>0x010100BB337192E63E44A7A744CE7393F41F4E0097F4D85B68D3B8478844C1DE314C3DF1</vt:lpwstr>
  </property>
  <property fmtid="{D5CDD505-2E9C-101B-9397-08002B2CF9AE}" pid="41" name="EriCOLLCategory">
    <vt:lpwstr/>
  </property>
  <property fmtid="{D5CDD505-2E9C-101B-9397-08002B2CF9AE}" pid="42" name="TaxKeyword">
    <vt:lpwstr/>
  </property>
  <property fmtid="{D5CDD505-2E9C-101B-9397-08002B2CF9AE}" pid="43" name="EriCOLLCountry">
    <vt:lpwstr/>
  </property>
  <property fmtid="{D5CDD505-2E9C-101B-9397-08002B2CF9AE}" pid="44" name="EriCOLLCompetence">
    <vt:lpwstr/>
  </property>
  <property fmtid="{D5CDD505-2E9C-101B-9397-08002B2CF9AE}" pid="45" name="EriCOLLProcess">
    <vt:lpwstr/>
  </property>
  <property fmtid="{D5CDD505-2E9C-101B-9397-08002B2CF9AE}" pid="46" name="EriCOLLOrganizationUnit">
    <vt:lpwstr/>
  </property>
  <property fmtid="{D5CDD505-2E9C-101B-9397-08002B2CF9AE}" pid="47" name="EriCOLLCustomer">
    <vt:lpwstr/>
  </property>
  <property fmtid="{D5CDD505-2E9C-101B-9397-08002B2CF9AE}" pid="48" name="EriCOLLProducts">
    <vt:lpwstr/>
  </property>
  <property fmtid="{D5CDD505-2E9C-101B-9397-08002B2CF9AE}" pid="49" name="EriCOLLProjects">
    <vt:lpwstr/>
  </property>
  <property fmtid="{D5CDD505-2E9C-101B-9397-08002B2CF9AE}" pid="50" name="UpdateProcess">
    <vt:lpwstr>End</vt:lpwstr>
  </property>
  <property fmtid="{D5CDD505-2E9C-101B-9397-08002B2CF9AE}" pid="51" name="Title">
    <vt:lpwstr/>
  </property>
  <property fmtid="{D5CDD505-2E9C-101B-9397-08002B2CF9AE}" pid="52" name="Prepared">
    <vt:lpwstr/>
  </property>
  <property fmtid="{D5CDD505-2E9C-101B-9397-08002B2CF9AE}" pid="53" name="SecurityClass">
    <vt:lpwstr>Ericsson Confidential</vt:lpwstr>
  </property>
  <property fmtid="{D5CDD505-2E9C-101B-9397-08002B2CF9AE}" pid="54" name="DocName">
    <vt:lpwstr>3GPP DATA OFF PHASE 2 WAY FORWARD</vt:lpwstr>
  </property>
  <property fmtid="{D5CDD505-2E9C-101B-9397-08002B2CF9AE}" pid="55" name="DocNo">
    <vt:lpwstr/>
  </property>
  <property fmtid="{D5CDD505-2E9C-101B-9397-08002B2CF9AE}" pid="56" name="Date">
    <vt:lpwstr>2017-08-07</vt:lpwstr>
  </property>
  <property fmtid="{D5CDD505-2E9C-101B-9397-08002B2CF9AE}" pid="57" name="Revision">
    <vt:lpwstr>PA1</vt:lpwstr>
  </property>
</Properties>
</file>